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72" r:id="rId6"/>
    <p:sldId id="265" r:id="rId7"/>
    <p:sldId id="273" r:id="rId8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78" autoAdjust="0"/>
  </p:normalViewPr>
  <p:slideViewPr>
    <p:cSldViewPr>
      <p:cViewPr varScale="1">
        <p:scale>
          <a:sx n="87" d="100"/>
          <a:sy n="87" d="100"/>
        </p:scale>
        <p:origin x="528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2020/06/11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2020/06/11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94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3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F053F2-2F59-4408-BCD1-421A0EBD3963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0D7629A-B2B6-4856-B652-6B03B393A7F5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A89DBD1-E09B-4B9E-B343-07B950CDDEFC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CD662DD-7C70-45BC-907E-33E7FCFCD95E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5C82291-2D26-4344-A466-FB0153CE616F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44CB1CC-3733-44E0-9C85-E6EB5FD43041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653FAA3-FA93-46F3-8925-8DA0A7CD2AA2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83FFB7-5489-4FF1-8A6B-0F60E343C5B4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B22ADE9-153A-4E3F-9D70-43E6C84408C1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57B537-AB85-490D-8AB4-288FC655F154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2020/06/11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7988" y="1340768"/>
            <a:ext cx="8458200" cy="227416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b="1" dirty="0" smtClean="0">
                <a:solidFill>
                  <a:schemeClr val="accent4">
                    <a:lumMod val="50000"/>
                  </a:schemeClr>
                </a:solidFill>
                <a:sym typeface="Salesforce Sans"/>
              </a:rPr>
              <a:t>東海大學校友會館</a:t>
            </a:r>
            <a:r>
              <a:rPr lang="en-US" altLang="zh-TW" sz="6600" b="1" dirty="0" smtClean="0">
                <a:solidFill>
                  <a:schemeClr val="accent4">
                    <a:lumMod val="50000"/>
                  </a:schemeClr>
                </a:solidFill>
                <a:sym typeface="Salesforce Sans"/>
              </a:rPr>
              <a:t/>
            </a:r>
            <a:br>
              <a:rPr lang="en-US" altLang="zh-TW" sz="6600" b="1" dirty="0" smtClean="0">
                <a:solidFill>
                  <a:schemeClr val="accent4">
                    <a:lumMod val="50000"/>
                  </a:schemeClr>
                </a:solidFill>
                <a:sym typeface="Salesforce Sans"/>
              </a:rPr>
            </a:br>
            <a:r>
              <a:rPr lang="zh-TW" altLang="en-US" sz="6600" b="1" dirty="0" smtClean="0">
                <a:solidFill>
                  <a:schemeClr val="accent4">
                    <a:lumMod val="50000"/>
                  </a:schemeClr>
                </a:solidFill>
                <a:sym typeface="Salesforce Sans"/>
              </a:rPr>
              <a:t>訂房</a:t>
            </a:r>
            <a:r>
              <a:rPr lang="zh-TW" altLang="en-US" sz="6600" b="1" dirty="0">
                <a:solidFill>
                  <a:schemeClr val="accent4">
                    <a:lumMod val="50000"/>
                  </a:schemeClr>
                </a:solidFill>
                <a:sym typeface="Salesforce Sans"/>
              </a:rPr>
              <a:t>須知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174532" y="5657671"/>
            <a:ext cx="47525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校友會館訂房資訊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訂房專線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04-2359-2134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04-2359-1351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algh@thu.edu.tw</a:t>
            </a:r>
          </a:p>
          <a:p>
            <a:pPr algn="r"/>
            <a:r>
              <a:rPr lang="en-US" altLang="zh-TW" sz="800" dirty="0" smtClean="0"/>
              <a:t>2020.06.10</a:t>
            </a:r>
            <a:r>
              <a:rPr lang="zh-TW" altLang="en-US" sz="800" dirty="0" smtClean="0"/>
              <a:t>版</a:t>
            </a:r>
            <a:endParaRPr lang="zh-TW" altLang="en-US" sz="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04664"/>
            <a:ext cx="1493690" cy="15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293813" y="620688"/>
            <a:ext cx="9601200" cy="1143000"/>
          </a:xfrm>
        </p:spPr>
        <p:txBody>
          <a:bodyPr rtlCol="0"/>
          <a:lstStyle/>
          <a:p>
            <a:pPr rtl="0"/>
            <a:r>
              <a:rPr lang="zh-TW" altLang="en-US" b="1" dirty="0" smtClean="0">
                <a:sym typeface="Salesforce Sans"/>
              </a:rPr>
              <a:t>訂房須知</a:t>
            </a:r>
            <a:r>
              <a:rPr lang="en-US" altLang="zh-TW" b="1" dirty="0" smtClean="0">
                <a:sym typeface="Salesforce Sans"/>
              </a:rPr>
              <a:t>~</a:t>
            </a:r>
            <a:endParaRPr lang="zh-TW" altLang="en-US" b="1" dirty="0"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93812" y="1916832"/>
            <a:ext cx="10057184" cy="4536504"/>
          </a:xfrm>
        </p:spPr>
        <p:txBody>
          <a:bodyPr rtlCol="0">
            <a:normAutofit/>
          </a:bodyPr>
          <a:lstStyle/>
          <a:p>
            <a:pPr lvl="0"/>
            <a:r>
              <a:rPr lang="zh-TW" altLang="zh-TW" sz="2800" dirty="0"/>
              <a:t>週日至週四為平日；週五至週六為假日、與依東海大學行事曆公告之放假日為定義假日。</a:t>
            </a:r>
            <a:endParaRPr lang="en-US" altLang="zh-TW" sz="2800" dirty="0"/>
          </a:p>
          <a:p>
            <a:pPr lvl="0"/>
            <a:r>
              <a:rPr lang="zh-TW" altLang="zh-TW" sz="2800" dirty="0" smtClean="0"/>
              <a:t>平日</a:t>
            </a:r>
            <a:r>
              <a:rPr lang="zh-TW" altLang="zh-TW" sz="2800" dirty="0"/>
              <a:t>入住時間為下午</a:t>
            </a:r>
            <a:r>
              <a:rPr lang="en-US" altLang="zh-TW" sz="2800" dirty="0"/>
              <a:t>3</a:t>
            </a:r>
            <a:r>
              <a:rPr lang="zh-TW" altLang="zh-TW" sz="2800" dirty="0"/>
              <a:t>點後、退房為中午</a:t>
            </a:r>
            <a:r>
              <a:rPr lang="en-US" altLang="zh-TW" sz="2800" dirty="0"/>
              <a:t>12</a:t>
            </a:r>
            <a:r>
              <a:rPr lang="zh-TW" altLang="zh-TW" sz="2800" dirty="0"/>
              <a:t>點前</a:t>
            </a:r>
            <a:r>
              <a:rPr lang="zh-TW" altLang="zh-TW" sz="2800" dirty="0" smtClean="0"/>
              <a:t>；</a:t>
            </a:r>
            <a:endParaRPr lang="en-US" altLang="zh-TW" sz="2800" dirty="0" smtClean="0"/>
          </a:p>
          <a:p>
            <a:pPr marL="0" lv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假日</a:t>
            </a:r>
            <a:r>
              <a:rPr lang="zh-TW" altLang="zh-TW" sz="2800" dirty="0"/>
              <a:t>入住時間為下午</a:t>
            </a:r>
            <a:r>
              <a:rPr lang="en-US" altLang="zh-TW" sz="2800" dirty="0"/>
              <a:t>4</a:t>
            </a:r>
            <a:r>
              <a:rPr lang="zh-TW" altLang="zh-TW" sz="2800" dirty="0"/>
              <a:t>點後、退房為上午</a:t>
            </a:r>
            <a:r>
              <a:rPr lang="en-US" altLang="zh-TW" sz="2800" dirty="0"/>
              <a:t>11</a:t>
            </a:r>
            <a:r>
              <a:rPr lang="zh-TW" altLang="zh-TW" sz="2800" dirty="0"/>
              <a:t>點前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lvl="0"/>
            <a:r>
              <a:rPr lang="zh-TW" altLang="zh-TW" sz="2800" dirty="0"/>
              <a:t>若需提前入住或延後退房，需事先告知。將視住宿率與實際情況協調之；產生提早入住或延遲退房之費用</a:t>
            </a:r>
            <a:r>
              <a:rPr lang="zh-TW" altLang="en-US" sz="2800" dirty="0"/>
              <a:t>為</a:t>
            </a:r>
            <a:r>
              <a:rPr lang="zh-TW" altLang="zh-TW" sz="2800" dirty="0"/>
              <a:t>每小時</a:t>
            </a:r>
            <a:r>
              <a:rPr lang="en-US" altLang="zh-TW" sz="2800" dirty="0"/>
              <a:t>200</a:t>
            </a:r>
            <a:r>
              <a:rPr lang="zh-TW" altLang="zh-TW" sz="2800" dirty="0"/>
              <a:t>元</a:t>
            </a:r>
            <a:r>
              <a:rPr lang="zh-TW" altLang="en-US" sz="2800" dirty="0"/>
              <a:t>計。</a:t>
            </a:r>
            <a:endParaRPr lang="en-US" altLang="zh-TW" sz="2800" dirty="0"/>
          </a:p>
          <a:p>
            <a:pPr lvl="0"/>
            <a:r>
              <a:rPr lang="zh-TW" altLang="en-US" sz="2800" dirty="0">
                <a:cs typeface="+mn-lt"/>
              </a:rPr>
              <a:t>入住時請出示校友本人相關證明文件即可享有優惠價</a:t>
            </a:r>
            <a:r>
              <a:rPr lang="zh-TW" altLang="en-US" sz="2800" dirty="0" smtClean="0">
                <a:cs typeface="+mn-lt"/>
              </a:rPr>
              <a:t>。</a:t>
            </a:r>
            <a:endParaRPr lang="en-US" altLang="zh-TW" sz="2800" dirty="0" smtClean="0">
              <a:cs typeface="+mn-lt"/>
            </a:endParaRPr>
          </a:p>
          <a:p>
            <a:pPr lvl="0"/>
            <a:r>
              <a:rPr lang="zh-TW" altLang="zh-TW" sz="2800" dirty="0"/>
              <a:t>會館全面禁煙及禁止攜入寵物。</a:t>
            </a:r>
            <a:endParaRPr lang="en-US" altLang="zh-TW" sz="3200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28" y="620688"/>
            <a:ext cx="9601200" cy="1143000"/>
          </a:xfrm>
        </p:spPr>
        <p:txBody>
          <a:bodyPr rtlCol="0"/>
          <a:lstStyle/>
          <a:p>
            <a:r>
              <a:rPr lang="zh-TW" altLang="en-US" b="1" dirty="0">
                <a:sym typeface="Salesforce Sans"/>
              </a:rPr>
              <a:t>訂房須知</a:t>
            </a:r>
            <a:r>
              <a:rPr lang="en-US" altLang="zh-TW" b="1" dirty="0">
                <a:sym typeface="Salesforce Sans"/>
              </a:rPr>
              <a:t>~</a:t>
            </a:r>
            <a:endParaRPr lang="zh-TW" altLang="en-US" b="1" dirty="0">
              <a:sym typeface="Salesforce San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7218" y="2204864"/>
            <a:ext cx="9939762" cy="4495800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房間依房型而有住宿人數限制，若有超額住宿將酌收清潔費每人</a:t>
            </a:r>
            <a:r>
              <a:rPr lang="en-US" altLang="zh-TW" sz="2800" dirty="0"/>
              <a:t> 600</a:t>
            </a:r>
            <a:r>
              <a:rPr lang="zh-TW" altLang="zh-TW" sz="2800" dirty="0"/>
              <a:t>元。</a:t>
            </a:r>
            <a:endParaRPr lang="zh-TW" altLang="en-US" sz="2800" dirty="0">
              <a:latin typeface="Salesforce Sans"/>
              <a:sym typeface="Salesforce Sans"/>
            </a:endParaRPr>
          </a:p>
          <a:p>
            <a:pPr lvl="0"/>
            <a:r>
              <a:rPr lang="zh-TW" altLang="zh-TW" sz="2800" dirty="0" smtClean="0"/>
              <a:t>團體</a:t>
            </a:r>
            <a:r>
              <a:rPr lang="zh-TW" altLang="zh-TW" sz="2800" dirty="0"/>
              <a:t>、特殊假日及個人遠期訂房【一個月（含）以上】會館得刷卡或酌收現金為預訂金，以總房價之</a:t>
            </a:r>
            <a:r>
              <a:rPr lang="en-US" altLang="zh-TW" sz="2800" dirty="0"/>
              <a:t>25%</a:t>
            </a:r>
            <a:r>
              <a:rPr lang="zh-TW" altLang="zh-TW" sz="2800" dirty="0"/>
              <a:t>為原則。</a:t>
            </a:r>
            <a:endParaRPr lang="en-US" altLang="zh-TW" sz="2800" dirty="0"/>
          </a:p>
          <a:p>
            <a:pPr lvl="0"/>
            <a:r>
              <a:rPr lang="zh-TW" altLang="zh-TW" sz="2800" dirty="0" smtClean="0"/>
              <a:t>旅客</a:t>
            </a:r>
            <a:r>
              <a:rPr lang="zh-TW" altLang="zh-TW" sz="2800" dirty="0"/>
              <a:t>要求退訂時，依行政院消費者保護處頒定之『個別旅客訂房定型化契約範本』規定辦理退款程序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zh-TW" sz="2800" dirty="0"/>
              <a:t>兼任教師因授課（限當日或前後日有課者）需要申請會館住宿時，請於每學期開學前</a:t>
            </a:r>
            <a:r>
              <a:rPr lang="en-US" altLang="zh-TW" sz="2800" dirty="0"/>
              <a:t>15</a:t>
            </a:r>
            <a:r>
              <a:rPr lang="zh-TW" altLang="zh-TW" sz="2800" dirty="0"/>
              <a:t>日內提出申請，會館得視住宿率，受理申請。</a:t>
            </a:r>
            <a:endParaRPr lang="en-US" altLang="zh-TW" sz="2800" dirty="0"/>
          </a:p>
          <a:p>
            <a:pPr lvl="0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Salesforce Sans"/>
                <a:sym typeface="Salesforce Sans"/>
              </a:rPr>
              <a:t>訂房須知</a:t>
            </a:r>
            <a:r>
              <a:rPr lang="en-US" altLang="zh-TW" b="1" dirty="0">
                <a:latin typeface="Salesforce Sans"/>
                <a:sym typeface="Salesforce Sans"/>
              </a:rPr>
              <a:t>~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3812" y="1676400"/>
            <a:ext cx="10201199" cy="4495800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本館因空間限制，無提供住房早餐。</a:t>
            </a:r>
            <a:endParaRPr lang="en-US" altLang="zh-TW" sz="2800" dirty="0" smtClean="0"/>
          </a:p>
          <a:p>
            <a:r>
              <a:rPr lang="zh-TW" altLang="en-US" sz="2800" dirty="0" smtClean="0"/>
              <a:t>接受</a:t>
            </a:r>
            <a:r>
              <a:rPr lang="zh-TW" altLang="en-US" sz="2800" dirty="0"/>
              <a:t>當月起</a:t>
            </a:r>
            <a:r>
              <a:rPr lang="en-US" altLang="zh-TW" sz="2800" dirty="0"/>
              <a:t>4</a:t>
            </a:r>
            <a:r>
              <a:rPr lang="zh-TW" altLang="en-US" sz="2800" dirty="0"/>
              <a:t>個月內的訂房，如</a:t>
            </a:r>
            <a:r>
              <a:rPr lang="en-US" altLang="zh-TW" sz="2800" dirty="0"/>
              <a:t>1</a:t>
            </a:r>
            <a:r>
              <a:rPr lang="zh-TW" altLang="en-US" sz="2800" dirty="0"/>
              <a:t>月可訂</a:t>
            </a:r>
            <a:r>
              <a:rPr lang="en-US" altLang="zh-TW" sz="2800" dirty="0"/>
              <a:t>4</a:t>
            </a:r>
            <a:r>
              <a:rPr lang="zh-TW" altLang="en-US" sz="2800" dirty="0"/>
              <a:t>月；每月</a:t>
            </a:r>
            <a:r>
              <a:rPr lang="en-US" altLang="zh-TW" sz="2800" dirty="0"/>
              <a:t>1</a:t>
            </a:r>
            <a:r>
              <a:rPr lang="zh-TW" altLang="en-US" sz="2800" dirty="0"/>
              <a:t>日早上</a:t>
            </a:r>
            <a:r>
              <a:rPr lang="en-US" altLang="zh-TW" sz="2800" dirty="0"/>
              <a:t>9:00</a:t>
            </a:r>
            <a:r>
              <a:rPr lang="zh-TW" altLang="en-US" sz="2800" dirty="0"/>
              <a:t>起開放訂房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如需收訂金之特殊假日，將於訂房時告知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/>
              <a:t>春節期間房價另行公告之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優惠價</a:t>
            </a:r>
            <a:r>
              <a:rPr lang="zh-TW" altLang="en-US" sz="2800" dirty="0" smtClean="0"/>
              <a:t>定義</a:t>
            </a:r>
            <a:r>
              <a:rPr lang="en-US" altLang="zh-TW" sz="2800" smtClean="0"/>
              <a:t>: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>校內教職員生、校友、學校邀請之訪客或參加校內活動者，</a:t>
            </a:r>
            <a:br>
              <a:rPr lang="zh-TW" altLang="en-US" sz="2800" dirty="0"/>
            </a:br>
            <a:r>
              <a:rPr lang="zh-TW" altLang="en-US" sz="2800" dirty="0"/>
              <a:t>於辦理入住登記時於櫃台出示相關證明文件</a:t>
            </a:r>
            <a:r>
              <a:rPr lang="en-US" altLang="zh-TW" sz="2800" dirty="0"/>
              <a:t>(</a:t>
            </a:r>
            <a:r>
              <a:rPr lang="zh-TW" altLang="en-US" sz="2800" dirty="0"/>
              <a:t>服務證、畢業證書、校友證、認同卡、學生證、上課證、研習課程表或全球東海人</a:t>
            </a:r>
            <a:r>
              <a:rPr lang="en-US" altLang="zh-TW" sz="2800" dirty="0"/>
              <a:t>APP</a:t>
            </a:r>
            <a:r>
              <a:rPr lang="zh-TW" altLang="en-US" sz="2800" dirty="0"/>
              <a:t>等</a:t>
            </a:r>
            <a:r>
              <a:rPr lang="en-US" altLang="zh-TW" sz="2800" dirty="0"/>
              <a:t>)</a:t>
            </a:r>
            <a:r>
              <a:rPr lang="zh-TW" altLang="en-US" sz="2800" dirty="0"/>
              <a:t>登記即可享有優惠價。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930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53</TotalTime>
  <Words>341</Words>
  <Application>Microsoft Office PowerPoint</Application>
  <PresentationFormat>自訂</PresentationFormat>
  <Paragraphs>25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Euphemia</vt:lpstr>
      <vt:lpstr>Salesforce Sans</vt:lpstr>
      <vt:lpstr>微軟正黑體</vt:lpstr>
      <vt:lpstr>Arial</vt:lpstr>
      <vt:lpstr>沉靜 16X9</vt:lpstr>
      <vt:lpstr>東海大學校友會館 訂房須知</vt:lpstr>
      <vt:lpstr>訂房須知~</vt:lpstr>
      <vt:lpstr>訂房須知~</vt:lpstr>
      <vt:lpstr>訂房須知~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東海大學校友會館 訂房須知</dc:title>
  <dc:creator>曾嫦玲(felicity)</dc:creator>
  <cp:lastModifiedBy>曾嫦玲(felicity)</cp:lastModifiedBy>
  <cp:revision>9</cp:revision>
  <dcterms:created xsi:type="dcterms:W3CDTF">2020-06-05T03:45:17Z</dcterms:created>
  <dcterms:modified xsi:type="dcterms:W3CDTF">2020-06-11T05:56:48Z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